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 Medium" charset="1" panose="00000600000000000000"/>
      <p:regular r:id="rId10"/>
    </p:embeddedFont>
    <p:embeddedFont>
      <p:font typeface="Halant Medium Bold" charset="1" panose="00000700000000000000"/>
      <p:regular r:id="rId11"/>
    </p:embeddedFont>
    <p:embeddedFont>
      <p:font typeface="Overpass Light" charset="1" panose="00000400000000000000"/>
      <p:regular r:id="rId12"/>
    </p:embeddedFont>
    <p:embeddedFont>
      <p:font typeface="Overpass Light Bold" charset="1" panose="00000500000000000000"/>
      <p:regular r:id="rId13"/>
    </p:embeddedFont>
    <p:embeddedFont>
      <p:font typeface="Overpass Light Italics" charset="1" panose="00000400000000000000"/>
      <p:regular r:id="rId14"/>
    </p:embeddedFont>
    <p:embeddedFont>
      <p:font typeface="Overpass Light Bold Italic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54856" y="1615973"/>
            <a:ext cx="7589144" cy="7055054"/>
          </a:xfrm>
          <a:prstGeom prst="rect">
            <a:avLst/>
          </a:prstGeom>
          <a:solidFill>
            <a:srgbClr val="08122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6167" t="1531" r="13261" b="0"/>
          <a:stretch>
            <a:fillRect/>
          </a:stretch>
        </p:blipFill>
        <p:spPr>
          <a:xfrm flipH="false" flipV="false" rot="0">
            <a:off x="9144000" y="1615973"/>
            <a:ext cx="7589144" cy="705505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9248597"/>
            <a:ext cx="5557633" cy="9703"/>
          </a:xfrm>
          <a:prstGeom prst="rect">
            <a:avLst/>
          </a:prstGeom>
          <a:solidFill>
            <a:srgbClr val="F5F6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286" t="16909" r="5998" b="24505"/>
          <a:stretch>
            <a:fillRect/>
          </a:stretch>
        </p:blipFill>
        <p:spPr>
          <a:xfrm flipH="false" flipV="false" rot="0">
            <a:off x="2168406" y="2199440"/>
            <a:ext cx="6362044" cy="420133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3147" y="4848297"/>
            <a:ext cx="38935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16450" y="4848297"/>
            <a:ext cx="38935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0321" y="726948"/>
            <a:ext cx="900735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08122B"/>
                </a:solidFill>
                <a:latin typeface="Overpass Light"/>
              </a:rPr>
              <a:t>AJ</a:t>
            </a:r>
            <a:r>
              <a:rPr lang="en-US" sz="1600" spc="80">
                <a:solidFill>
                  <a:srgbClr val="08122B"/>
                </a:solidFill>
                <a:latin typeface="Overpass Light"/>
              </a:rPr>
              <a:t>URI | NOVEMBRO 2020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0321" y="9212110"/>
            <a:ext cx="9007359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08122B"/>
                </a:solidFill>
                <a:latin typeface="Overpass Light"/>
              </a:rPr>
              <a:t>AJ</a:t>
            </a:r>
            <a:r>
              <a:rPr lang="en-US" sz="1600" spc="80">
                <a:solidFill>
                  <a:srgbClr val="08122B"/>
                </a:solidFill>
                <a:latin typeface="Overpass Light"/>
              </a:rPr>
              <a:t>URI | NOVEMBRO 2020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9224" y="6954095"/>
            <a:ext cx="5353794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5F6F4"/>
                </a:solidFill>
                <a:latin typeface="Overpass Light"/>
              </a:rPr>
              <a:t>Pedro Henrique Mônico Rodrigues de Oliveira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5F6F4"/>
                </a:solidFill>
                <a:latin typeface="Overpass Light"/>
              </a:rPr>
              <a:t>Thiago Mundici Sant'anna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5F6F4"/>
                </a:solidFill>
                <a:latin typeface="Overpass Light"/>
              </a:rPr>
              <a:t>Wlademir Dias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296163"/>
            <a:ext cx="18288000" cy="2990837"/>
          </a:xfrm>
          <a:prstGeom prst="rect">
            <a:avLst/>
          </a:prstGeom>
          <a:solidFill>
            <a:srgbClr val="08122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8025780" cy="72961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35885" y="0"/>
            <a:ext cx="8252115" cy="72961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4167" y="8287915"/>
            <a:ext cx="4537445" cy="97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5F6F4"/>
                </a:solidFill>
                <a:latin typeface="Halant Medium"/>
              </a:rPr>
              <a:t>MODELAGEM DO BANCO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5313" y="800100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052340" y="3268569"/>
            <a:ext cx="9235660" cy="3749862"/>
          </a:xfrm>
          <a:prstGeom prst="rect">
            <a:avLst/>
          </a:prstGeom>
          <a:solidFill>
            <a:srgbClr val="F5F6F4"/>
          </a:solidFill>
        </p:spPr>
      </p:sp>
      <p:sp>
        <p:nvSpPr>
          <p:cNvPr name="AutoShape 3" id="3"/>
          <p:cNvSpPr/>
          <p:nvPr/>
        </p:nvSpPr>
        <p:spPr>
          <a:xfrm rot="0">
            <a:off x="-183321" y="3268569"/>
            <a:ext cx="9235660" cy="3749862"/>
          </a:xfrm>
          <a:prstGeom prst="rect">
            <a:avLst/>
          </a:prstGeom>
          <a:solidFill>
            <a:srgbClr val="B7D6DF">
              <a:alpha val="29803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1272" t="6050" r="11272" b="1544"/>
          <a:stretch>
            <a:fillRect/>
          </a:stretch>
        </p:blipFill>
        <p:spPr>
          <a:xfrm flipH="false" flipV="false" rot="0">
            <a:off x="9052340" y="2853397"/>
            <a:ext cx="9235660" cy="55181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1695" t="2908" r="11695" b="0"/>
          <a:stretch>
            <a:fillRect/>
          </a:stretch>
        </p:blipFill>
        <p:spPr>
          <a:xfrm flipH="false" flipV="false" rot="0">
            <a:off x="0" y="2853397"/>
            <a:ext cx="9052340" cy="55181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400031"/>
            <a:ext cx="6417851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Tela de pesquisa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5313" y="914400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94658" y="8988565"/>
            <a:ext cx="7898684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AJURI | NOVEMBRO 2020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1449" y="1400031"/>
            <a:ext cx="6417851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Tela de perfil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5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777141" cy="10287000"/>
          </a:xfrm>
          <a:prstGeom prst="rect">
            <a:avLst/>
          </a:prstGeom>
          <a:solidFill>
            <a:srgbClr val="08122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672595"/>
            <a:ext cx="5655851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Conclusão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971033"/>
            <a:ext cx="7689606" cy="72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899" spc="-18">
                <a:solidFill>
                  <a:srgbClr val="08122B"/>
                </a:solidFill>
                <a:latin typeface="Overpass Light"/>
              </a:rPr>
              <a:t>De modo geral, conseguimos alcançar o resultado </a:t>
            </a:r>
            <a:r>
              <a:rPr lang="en-US" sz="1157" spc="-11">
                <a:solidFill>
                  <a:srgbClr val="08122B"/>
                </a:solidFill>
                <a:latin typeface="Arimo"/>
              </a:rPr>
              <a:t>que esperávamos de nosso site, com a ferramenta de buscas realizando as pesquisas de acordo com os filtros aplicados e o perfil do advogado exibindo informações que possibilitam o usuário ter noção de como pode ser o serviço desse profissional.</a:t>
            </a:r>
          </a:p>
          <a:p>
            <a:pPr algn="just">
              <a:lnSpc>
                <a:spcPts val="2849"/>
              </a:lnSpc>
            </a:pPr>
          </a:p>
          <a:p>
            <a:pPr algn="just">
              <a:lnSpc>
                <a:spcPts val="2849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Pretendemos futuramente adicionar um chat simples para que os usuários e advogados consigam trocar informações brevemente e ver se fecham o negócio, para que assim,  possam continuar o contato em outras plataformas de comunicação que desejarem,  já que o intuito de nosso site é facilitar essa comunicação.</a:t>
            </a:r>
          </a:p>
          <a:p>
            <a:pPr algn="just">
              <a:lnSpc>
                <a:spcPts val="2849"/>
              </a:lnSpc>
            </a:pPr>
          </a:p>
          <a:p>
            <a:pPr algn="just">
              <a:lnSpc>
                <a:spcPts val="2849"/>
              </a:lnSpc>
            </a:pPr>
            <a:r>
              <a:rPr lang="en-US" sz="1899" spc="-18">
                <a:solidFill>
                  <a:srgbClr val="08122B"/>
                </a:solidFill>
                <a:latin typeface="Overpass Light"/>
              </a:rPr>
              <a:t>Também temos interesse em implementar um sistema de avaliação dos advogados por "estrelas", onde uma pontuação será exibida em seu perfil de acordo com a avaliação dos clientes, o que vai lhes trazer uma breve ideia se o advogado será bom ou não.</a:t>
            </a:r>
          </a:p>
          <a:p>
            <a:pPr algn="just">
              <a:lnSpc>
                <a:spcPts val="2849"/>
              </a:lnSpc>
            </a:pPr>
          </a:p>
          <a:p>
            <a:pPr algn="just">
              <a:lnSpc>
                <a:spcPts val="2850"/>
              </a:lnSpc>
            </a:pPr>
            <a:r>
              <a:rPr lang="en-US" sz="1899" spc="-18">
                <a:solidFill>
                  <a:srgbClr val="08122B"/>
                </a:solidFill>
                <a:latin typeface="Overpass Light"/>
              </a:rPr>
              <a:t>Temos intenção de criar um aplicativo para plataformas Android/IOS, assim que tivermos domínio necessário das tecnologias para o desenvolvimento, facilitando a usabilidade do usuário mobile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4400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88565"/>
            <a:ext cx="5426345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</a:t>
            </a:r>
            <a:r>
              <a:rPr lang="en-US" sz="1400" spc="70">
                <a:solidFill>
                  <a:srgbClr val="F5F6F4"/>
                </a:solidFill>
                <a:latin typeface="Overpass Light"/>
              </a:rPr>
              <a:t>URI | NOVEMBRO 2020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41358" cy="10287000"/>
          </a:xfrm>
          <a:prstGeom prst="rect">
            <a:avLst/>
          </a:prstGeom>
          <a:solidFill>
            <a:srgbClr val="F5F6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1151" r="0" b="31151"/>
          <a:stretch>
            <a:fillRect/>
          </a:stretch>
        </p:blipFill>
        <p:spPr>
          <a:xfrm flipH="false" flipV="false" rot="0">
            <a:off x="7241358" y="3705830"/>
            <a:ext cx="11046642" cy="55524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40169" y="9770601"/>
            <a:ext cx="4964730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08122B"/>
                </a:solidFill>
                <a:latin typeface="Overpass Light"/>
              </a:rPr>
              <a:t>AJ</a:t>
            </a:r>
            <a:r>
              <a:rPr lang="en-US" sz="1400" spc="70">
                <a:solidFill>
                  <a:srgbClr val="08122B"/>
                </a:solidFill>
                <a:latin typeface="Overpass Light"/>
              </a:rPr>
              <a:t>URI | NOVEMBRO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2610" y="1518655"/>
            <a:ext cx="7496690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Referências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9061" y="1028700"/>
            <a:ext cx="5606946" cy="7430131"/>
            <a:chOff x="0" y="0"/>
            <a:chExt cx="7475928" cy="99068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0860" y="575081"/>
              <a:ext cx="6881360" cy="1427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CREATIVE, Tim. Argon Design System: creative-tim, 2018.</a:t>
              </a:r>
            </a:p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Arimo"/>
                </a:rPr>
                <a:t>Disponível em: &lt; </a:t>
              </a: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https://www.creative-tim.com/product/argon-design-system&gt;.</a:t>
              </a:r>
            </a:p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Acesso em: 20 de ago. de 2020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0860" y="-114300"/>
              <a:ext cx="6881360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ARGON DESIGN SYSTEM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0860" y="2718778"/>
              <a:ext cx="6881360" cy="107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DEMIREV, Georgi. BetterNav: codepen, 2016. Disponível</a:t>
              </a:r>
            </a:p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em: &lt; https://codepen.io/nicotinell/full/ozGJXY</a:t>
              </a:r>
            </a:p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&gt;. Acesso em: 23 de out. de 2020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0860" y="2029397"/>
              <a:ext cx="6881360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BETTERNAV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0860" y="4759555"/>
              <a:ext cx="6881360" cy="107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SCOTT, Adam D. bigSlide: github, 2013. Disponível em:</a:t>
              </a:r>
            </a:p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&lt;https://ascott1.github.io/bigSlide.js/&gt;. Acesso em: 9 de nov. de 2020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0860" y="4070174"/>
              <a:ext cx="6881360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BIGSLIDE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592235"/>
              <a:ext cx="7229900" cy="107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Jardine, Allan. DataTable: datatables, 2007. Disponível</a:t>
              </a:r>
            </a:p>
            <a:p>
              <a:pPr algn="just"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Arimo"/>
                </a:rPr>
                <a:t>em; &lt;https://datatables.net/examples/api/multi_filter_select.html&gt;. Acesso em: 11 de nov. de 2020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902853"/>
              <a:ext cx="6881360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DATA TABLES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834961"/>
              <a:ext cx="7475928" cy="107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400" spc="-14">
                  <a:solidFill>
                    <a:srgbClr val="08122B"/>
                  </a:solidFill>
                  <a:latin typeface="Overpass Light"/>
                </a:rPr>
                <a:t>JCAPUTO, Francisco. O advogado e sua função social . OAB, Brasília, 31 de maio. de 2011. Disponível </a:t>
              </a:r>
              <a:r>
                <a:rPr lang="en-US" sz="1400" spc="-14">
                  <a:solidFill>
                    <a:srgbClr val="08122B"/>
                  </a:solidFill>
                  <a:latin typeface="Arimo"/>
                </a:rPr>
                <a:t>em: &lt; http://www.oabdf.org.br/artigos/o-advogado-e-sua-funcao-social/ &gt;. Acesso em: 9 de junho de 2020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145579"/>
              <a:ext cx="6881360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O ADVOGADO E SUA FUNÇÃO SOCIAL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43773" y="0"/>
            <a:ext cx="8567635" cy="10287000"/>
          </a:xfrm>
          <a:prstGeom prst="rect">
            <a:avLst/>
          </a:prstGeom>
          <a:solidFill>
            <a:srgbClr val="08122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9781" t="0" r="39077" b="0"/>
          <a:stretch>
            <a:fillRect/>
          </a:stretch>
        </p:blipFill>
        <p:spPr>
          <a:xfrm flipH="false" flipV="false" rot="0">
            <a:off x="12409649" y="1615973"/>
            <a:ext cx="4356589" cy="70550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329257" y="552594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29257" y="9134297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263891" y="1028700"/>
            <a:ext cx="6527400" cy="5301535"/>
            <a:chOff x="0" y="0"/>
            <a:chExt cx="8703200" cy="70687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8703200" cy="1271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5F6F4"/>
                  </a:solidFill>
                  <a:latin typeface="Halant Medium"/>
                </a:rPr>
                <a:t>Cronograma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03460"/>
              <a:ext cx="8703200" cy="5265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Proposta do projeto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Fundamentação Teórica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Ánalise de Viabilidade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Objetivos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Justificativa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Tecnologias utilizadas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Diagrama de caso de uso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Banco de dados: DER e MER</a:t>
              </a:r>
            </a:p>
            <a:p>
              <a:pPr>
                <a:lnSpc>
                  <a:spcPts val="2849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Demonstração de telas</a:t>
              </a:r>
            </a:p>
            <a:p>
              <a:pPr>
                <a:lnSpc>
                  <a:spcPts val="2850"/>
                </a:lnSpc>
              </a:pPr>
              <a:r>
                <a:rPr lang="en-US" sz="1899" spc="-18">
                  <a:solidFill>
                    <a:srgbClr val="F5F6F4"/>
                  </a:solidFill>
                  <a:latin typeface="Overpass Light"/>
                </a:rPr>
                <a:t>Conclusão</a:t>
              </a:r>
            </a:p>
            <a:p>
              <a:pPr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Referências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63474" t="0" r="21993" b="0"/>
          <a:stretch>
            <a:fillRect/>
          </a:stretch>
        </p:blipFill>
        <p:spPr>
          <a:xfrm flipH="false" flipV="false" rot="0">
            <a:off x="0" y="0"/>
            <a:ext cx="2243773" cy="10287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63891" y="8988565"/>
            <a:ext cx="5448837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</a:t>
            </a:r>
            <a:r>
              <a:rPr lang="en-US" sz="1400" spc="70">
                <a:solidFill>
                  <a:srgbClr val="F5F6F4"/>
                </a:solidFill>
                <a:latin typeface="Overpass Light"/>
              </a:rPr>
              <a:t>URI | NOVEMBRO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1955" y="3551204"/>
            <a:ext cx="10924090" cy="3184591"/>
            <a:chOff x="0" y="0"/>
            <a:chExt cx="14565454" cy="42461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4565454" cy="1271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>
                  <a:solidFill>
                    <a:srgbClr val="F5F6F4"/>
                  </a:solidFill>
                  <a:latin typeface="Halant Medium"/>
                </a:rPr>
                <a:t>Proposta do Projeto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48322"/>
              <a:ext cx="14565454" cy="239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49"/>
                </a:lnSpc>
              </a:pPr>
              <a:r>
                <a:rPr lang="en-US" sz="1899" spc="-18">
                  <a:solidFill>
                    <a:srgbClr val="F5F6F4"/>
                  </a:solidFill>
                  <a:latin typeface="Overpass Light"/>
                </a:rPr>
                <a:t>Visamos facilitar a procura de um advogado especializado na área em que o usuário necessite , perto de onde ele reside ou se encontra.</a:t>
              </a:r>
            </a:p>
            <a:p>
              <a:pPr algn="just">
                <a:lnSpc>
                  <a:spcPts val="2849"/>
                </a:lnSpc>
              </a:pPr>
              <a:r>
                <a:rPr lang="en-US" sz="1899" spc="-18">
                  <a:solidFill>
                    <a:srgbClr val="F5F6F4"/>
                  </a:solidFill>
                  <a:latin typeface="Overpass Light"/>
                </a:rPr>
                <a:t>É possivel pesquisar advogados por área de direito, Estados e cidade e também ter uma breve descrição sobre os serviços dos mesmo através de seu perfil, dando assim, liberdade do usuário escolher o profissional que achar melhor para seu caso.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80204" y="8988565"/>
            <a:ext cx="8727592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AJURI</a:t>
            </a:r>
            <a:r>
              <a:rPr lang="en-US" sz="1400" spc="70">
                <a:solidFill>
                  <a:srgbClr val="F5F6F4"/>
                </a:solidFill>
                <a:latin typeface="Overpass Light"/>
              </a:rPr>
              <a:t> | NOVEMBRO 2020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5313" y="914400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833" r="35835" b="21225"/>
          <a:stretch>
            <a:fillRect/>
          </a:stretch>
        </p:blipFill>
        <p:spPr>
          <a:xfrm flipH="false" flipV="false" rot="0">
            <a:off x="0" y="0"/>
            <a:ext cx="9888544" cy="657766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6577664"/>
            <a:ext cx="9888544" cy="3709336"/>
          </a:xfrm>
          <a:prstGeom prst="rect">
            <a:avLst/>
          </a:prstGeom>
          <a:solidFill>
            <a:srgbClr val="F5F6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7346104"/>
            <a:ext cx="6417851" cy="191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8122B"/>
                </a:solidFill>
                <a:latin typeface="Halant Medium"/>
              </a:rPr>
              <a:t>Fundamentação Teórica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9396" y="8002237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15508" y="956931"/>
            <a:ext cx="5843792" cy="8373138"/>
            <a:chOff x="0" y="0"/>
            <a:chExt cx="7791723" cy="111641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04775"/>
              <a:ext cx="7791723" cy="7176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49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 Para validar teoricamente nosso trabalho, foi realizada</a:t>
              </a:r>
            </a:p>
            <a:p>
              <a:pPr algn="just">
                <a:lnSpc>
                  <a:spcPts val="2849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uma pesquisa de campo com possíveis usuários e advogados, onde obtivemos 80</a:t>
              </a:r>
            </a:p>
            <a:p>
              <a:pPr algn="just">
                <a:lnSpc>
                  <a:spcPts val="2849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respostas.</a:t>
              </a:r>
            </a:p>
            <a:p>
              <a:pPr algn="just">
                <a:lnSpc>
                  <a:spcPts val="2849"/>
                </a:lnSpc>
              </a:pPr>
            </a:p>
            <a:p>
              <a:pPr algn="just">
                <a:lnSpc>
                  <a:spcPts val="2849"/>
                </a:lnSpc>
              </a:pPr>
            </a:p>
            <a:p>
              <a:pPr algn="just">
                <a:lnSpc>
                  <a:spcPts val="2849"/>
                </a:lnSpc>
              </a:pPr>
              <a:r>
                <a:rPr lang="en-US" sz="1899" spc="-18">
                  <a:solidFill>
                    <a:srgbClr val="F5F6F4"/>
                  </a:solidFill>
                  <a:latin typeface="Overpass Light"/>
                </a:rPr>
                <a:t>A seguir veremos a figura</a:t>
              </a: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 1, em que 45% dos participantes mostram que passaram dificuldade para encontrar um advogado perto de sua residência ou de onde se encontram,  na figura 2 e 3 ,95% deles mostraram interesse na ideia de nosso projeto, que permite buscarem advogados por Estado, cidade e Área de Direito e não obtivemos resultados negativos por</a:t>
              </a:r>
            </a:p>
            <a:p>
              <a:pPr algn="just"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parte dos advogados quando questionamos se usariam como forma de divulgar seu trabalho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66384"/>
              <a:ext cx="7791723" cy="239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1900" spc="-19">
                  <a:solidFill>
                    <a:srgbClr val="F5F6F4"/>
                  </a:solidFill>
                  <a:latin typeface="Overpass Light"/>
                </a:rPr>
                <a:t>Tivemos também relatos de um advogado, que apontou a falta de recursos que nos permitem encontrar profissionais da área próximos de seus clientes, o que causa a dificuldade na locomoção e solução mais rápida do caso.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54177" y="0"/>
            <a:ext cx="8833823" cy="10287000"/>
          </a:xfrm>
          <a:prstGeom prst="rect">
            <a:avLst/>
          </a:prstGeom>
          <a:solidFill>
            <a:srgbClr val="F5F6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806988" y="1460712"/>
            <a:ext cx="2082930" cy="2913589"/>
            <a:chOff x="0" y="0"/>
            <a:chExt cx="2777241" cy="38847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492024" y="3416917"/>
              <a:ext cx="338905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95%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60455" y="-28575"/>
              <a:ext cx="310618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5%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553772"/>
              <a:ext cx="2777241" cy="2777241"/>
              <a:chOff x="0" y="0"/>
              <a:chExt cx="2540000" cy="254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-106807" y="0"/>
                <a:ext cx="2688179" cy="2617026"/>
              </a:xfrm>
              <a:custGeom>
                <a:avLst/>
                <a:gdLst/>
                <a:ahLst/>
                <a:cxnLst/>
                <a:rect r="r" b="b" t="t" l="l"/>
                <a:pathLst>
                  <a:path h="2617026" w="2688179">
                    <a:moveTo>
                      <a:pt x="1376807" y="0"/>
                    </a:moveTo>
                    <a:cubicBezTo>
                      <a:pt x="2045675" y="0"/>
                      <a:pt x="2599899" y="518781"/>
                      <a:pt x="2644039" y="1186190"/>
                    </a:cubicBezTo>
                    <a:cubicBezTo>
                      <a:pt x="2688178" y="1853600"/>
                      <a:pt x="2207103" y="2440851"/>
                      <a:pt x="1544061" y="2528938"/>
                    </a:cubicBezTo>
                    <a:cubicBezTo>
                      <a:pt x="881019" y="2617026"/>
                      <a:pt x="263301" y="2175752"/>
                      <a:pt x="131650" y="1519969"/>
                    </a:cubicBezTo>
                    <a:cubicBezTo>
                      <a:pt x="0" y="864185"/>
                      <a:pt x="399547" y="218693"/>
                      <a:pt x="1045213" y="44053"/>
                    </a:cubicBezTo>
                    <a:lnTo>
                      <a:pt x="1211010" y="657027"/>
                    </a:lnTo>
                    <a:cubicBezTo>
                      <a:pt x="888177" y="744347"/>
                      <a:pt x="688403" y="1067093"/>
                      <a:pt x="754229" y="1394985"/>
                    </a:cubicBezTo>
                    <a:cubicBezTo>
                      <a:pt x="820054" y="1722876"/>
                      <a:pt x="1128913" y="1943513"/>
                      <a:pt x="1460434" y="1899469"/>
                    </a:cubicBezTo>
                    <a:cubicBezTo>
                      <a:pt x="1791955" y="1855426"/>
                      <a:pt x="2032493" y="1561800"/>
                      <a:pt x="2010423" y="1228095"/>
                    </a:cubicBezTo>
                    <a:cubicBezTo>
                      <a:pt x="1988353" y="894390"/>
                      <a:pt x="1711241" y="635000"/>
                      <a:pt x="1376807" y="635000"/>
                    </a:cubicBezTo>
                    <a:close/>
                  </a:path>
                </a:pathLst>
              </a:custGeom>
              <a:solidFill>
                <a:srgbClr val="B7D6D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877548" y="0"/>
                <a:ext cx="392388" cy="666079"/>
              </a:xfrm>
              <a:custGeom>
                <a:avLst/>
                <a:gdLst/>
                <a:ahLst/>
                <a:cxnLst/>
                <a:rect r="r" b="b" t="t" l="l"/>
                <a:pathLst>
                  <a:path h="666079" w="392388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389" y="635000"/>
                    </a:lnTo>
                    <a:cubicBezTo>
                      <a:pt x="325776" y="635007"/>
                      <a:pt x="259579" y="645495"/>
                      <a:pt x="196226" y="666079"/>
                    </a:cubicBezTo>
                    <a:close/>
                  </a:path>
                </a:pathLst>
              </a:custGeom>
              <a:solidFill>
                <a:srgbClr val="94ABBB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68195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0941555" y="5401122"/>
            <a:ext cx="2082930" cy="2913589"/>
            <a:chOff x="0" y="0"/>
            <a:chExt cx="2777241" cy="388478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492024" y="3416917"/>
              <a:ext cx="338905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95%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60455" y="-28575"/>
              <a:ext cx="310618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5%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553772"/>
              <a:ext cx="2777241" cy="2777241"/>
              <a:chOff x="0" y="0"/>
              <a:chExt cx="2540000" cy="254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-106807" y="0"/>
                <a:ext cx="2688179" cy="2617026"/>
              </a:xfrm>
              <a:custGeom>
                <a:avLst/>
                <a:gdLst/>
                <a:ahLst/>
                <a:cxnLst/>
                <a:rect r="r" b="b" t="t" l="l"/>
                <a:pathLst>
                  <a:path h="2617026" w="2688179">
                    <a:moveTo>
                      <a:pt x="1376807" y="0"/>
                    </a:moveTo>
                    <a:cubicBezTo>
                      <a:pt x="2045675" y="0"/>
                      <a:pt x="2599899" y="518781"/>
                      <a:pt x="2644039" y="1186190"/>
                    </a:cubicBezTo>
                    <a:cubicBezTo>
                      <a:pt x="2688178" y="1853600"/>
                      <a:pt x="2207103" y="2440851"/>
                      <a:pt x="1544061" y="2528938"/>
                    </a:cubicBezTo>
                    <a:cubicBezTo>
                      <a:pt x="881019" y="2617026"/>
                      <a:pt x="263301" y="2175752"/>
                      <a:pt x="131650" y="1519969"/>
                    </a:cubicBezTo>
                    <a:cubicBezTo>
                      <a:pt x="0" y="864185"/>
                      <a:pt x="399547" y="218693"/>
                      <a:pt x="1045213" y="44053"/>
                    </a:cubicBezTo>
                    <a:lnTo>
                      <a:pt x="1211010" y="657027"/>
                    </a:lnTo>
                    <a:cubicBezTo>
                      <a:pt x="888177" y="744347"/>
                      <a:pt x="688403" y="1067093"/>
                      <a:pt x="754229" y="1394985"/>
                    </a:cubicBezTo>
                    <a:cubicBezTo>
                      <a:pt x="820054" y="1722876"/>
                      <a:pt x="1128913" y="1943513"/>
                      <a:pt x="1460434" y="1899469"/>
                    </a:cubicBezTo>
                    <a:cubicBezTo>
                      <a:pt x="1791955" y="1855426"/>
                      <a:pt x="2032493" y="1561800"/>
                      <a:pt x="2010423" y="1228095"/>
                    </a:cubicBezTo>
                    <a:cubicBezTo>
                      <a:pt x="1988353" y="894390"/>
                      <a:pt x="1711241" y="635000"/>
                      <a:pt x="1376807" y="635000"/>
                    </a:cubicBezTo>
                    <a:close/>
                  </a:path>
                </a:pathLst>
              </a:custGeom>
              <a:solidFill>
                <a:srgbClr val="B7D6D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877548" y="0"/>
                <a:ext cx="392388" cy="666079"/>
              </a:xfrm>
              <a:custGeom>
                <a:avLst/>
                <a:gdLst/>
                <a:ahLst/>
                <a:cxnLst/>
                <a:rect r="r" b="b" t="t" l="l"/>
                <a:pathLst>
                  <a:path h="666079" w="392388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389" y="635000"/>
                    </a:lnTo>
                    <a:cubicBezTo>
                      <a:pt x="325776" y="635007"/>
                      <a:pt x="259579" y="645495"/>
                      <a:pt x="196226" y="666079"/>
                    </a:cubicBezTo>
                    <a:close/>
                  </a:path>
                </a:pathLst>
              </a:custGeom>
              <a:solidFill>
                <a:srgbClr val="94ABBB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68195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4804770" y="5704536"/>
            <a:ext cx="2085149" cy="2306760"/>
            <a:chOff x="0" y="0"/>
            <a:chExt cx="2780199" cy="30756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293765" y="2607813"/>
              <a:ext cx="480070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77.3%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98714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Talvez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22.7%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2958" y="149220"/>
              <a:ext cx="2777241" cy="2777241"/>
              <a:chOff x="0" y="0"/>
              <a:chExt cx="2540000" cy="254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-79177" y="0"/>
                <a:ext cx="2725589" cy="2635400"/>
              </a:xfrm>
              <a:custGeom>
                <a:avLst/>
                <a:gdLst/>
                <a:ahLst/>
                <a:cxnLst/>
                <a:rect r="r" b="b" t="t" l="l"/>
                <a:pathLst>
                  <a:path h="2635400" w="2725589">
                    <a:moveTo>
                      <a:pt x="1349177" y="0"/>
                    </a:moveTo>
                    <a:cubicBezTo>
                      <a:pt x="1885209" y="0"/>
                      <a:pt x="2363526" y="336551"/>
                      <a:pt x="2544558" y="841089"/>
                    </a:cubicBezTo>
                    <a:cubicBezTo>
                      <a:pt x="2725589" y="1345626"/>
                      <a:pt x="2570352" y="1909502"/>
                      <a:pt x="2156598" y="2250292"/>
                    </a:cubicBezTo>
                    <a:cubicBezTo>
                      <a:pt x="1742843" y="2591082"/>
                      <a:pt x="1159671" y="2635400"/>
                      <a:pt x="699169" y="2361050"/>
                    </a:cubicBezTo>
                    <a:cubicBezTo>
                      <a:pt x="238667" y="2086699"/>
                      <a:pt x="0" y="1552759"/>
                      <a:pt x="102708" y="1026659"/>
                    </a:cubicBezTo>
                    <a:lnTo>
                      <a:pt x="725943" y="1148329"/>
                    </a:lnTo>
                    <a:cubicBezTo>
                      <a:pt x="674589" y="1411379"/>
                      <a:pt x="793922" y="1678350"/>
                      <a:pt x="1024173" y="1815525"/>
                    </a:cubicBezTo>
                    <a:cubicBezTo>
                      <a:pt x="1254424" y="1952700"/>
                      <a:pt x="1546010" y="1930541"/>
                      <a:pt x="1752887" y="1760146"/>
                    </a:cubicBezTo>
                    <a:cubicBezTo>
                      <a:pt x="1959765" y="1589751"/>
                      <a:pt x="2037383" y="1307813"/>
                      <a:pt x="1946867" y="1055544"/>
                    </a:cubicBezTo>
                    <a:cubicBezTo>
                      <a:pt x="1856352" y="803276"/>
                      <a:pt x="1617193" y="635000"/>
                      <a:pt x="1349177" y="635000"/>
                    </a:cubicBezTo>
                    <a:close/>
                  </a:path>
                </a:pathLst>
              </a:custGeom>
              <a:solidFill>
                <a:srgbClr val="B7D6D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12927" y="0"/>
                <a:ext cx="1257010" cy="1179630"/>
              </a:xfrm>
              <a:custGeom>
                <a:avLst/>
                <a:gdLst/>
                <a:ahLst/>
                <a:cxnLst/>
                <a:rect r="r" b="b" t="t" l="l"/>
                <a:pathLst>
                  <a:path h="1179630" w="1257010">
                    <a:moveTo>
                      <a:pt x="0" y="1089260"/>
                    </a:moveTo>
                    <a:cubicBezTo>
                      <a:pt x="89876" y="464156"/>
                      <a:pt x="625414" y="63"/>
                      <a:pt x="1256946" y="0"/>
                    </a:cubicBezTo>
                    <a:lnTo>
                      <a:pt x="1257010" y="635000"/>
                    </a:lnTo>
                    <a:cubicBezTo>
                      <a:pt x="941243" y="635032"/>
                      <a:pt x="673475" y="867078"/>
                      <a:pt x="628536" y="1179630"/>
                    </a:cubicBezTo>
                    <a:close/>
                  </a:path>
                </a:pathLst>
              </a:custGeom>
              <a:solidFill>
                <a:srgbClr val="94ABBB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68195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977544" y="279910"/>
            <a:ext cx="7204872" cy="191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Análise de Viabilidade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679934" y="2762594"/>
            <a:ext cx="337038" cy="31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8122B"/>
                </a:solidFill>
                <a:latin typeface="Halant Medium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4501" y="6697204"/>
            <a:ext cx="337038" cy="31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8122B"/>
                </a:solidFill>
                <a:latin typeface="Halant Medium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79934" y="6697204"/>
            <a:ext cx="337038" cy="31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8122B"/>
                </a:solidFill>
                <a:latin typeface="Halant Medium"/>
              </a:rPr>
              <a:t>4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4371830"/>
            <a:ext cx="6417851" cy="1029291"/>
            <a:chOff x="0" y="0"/>
            <a:chExt cx="8557134" cy="137238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912947" y="505713"/>
              <a:ext cx="7644187" cy="86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9"/>
                </a:lnSpc>
              </a:pPr>
              <a:r>
                <a:rPr lang="en-US" sz="1699" spc="-17">
                  <a:solidFill>
                    <a:srgbClr val="F5F6F4"/>
                  </a:solidFill>
                  <a:latin typeface="Overpass Light"/>
                </a:rPr>
                <a:t>Gostaria de uma plataforma que facilitasse a busca de advogados por Estado e cidade?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912947" y="-114300"/>
              <a:ext cx="7644187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-20">
                  <a:solidFill>
                    <a:srgbClr val="F5F6F4"/>
                  </a:solidFill>
                  <a:latin typeface="Overpass Light Bold"/>
                </a:rPr>
                <a:t>FERRAMENTA DE BUSCA: LOCALIDADE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0"/>
              <a:ext cx="466617" cy="419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F5F6F4"/>
                  </a:solidFill>
                  <a:latin typeface="Halant Medium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6182558"/>
            <a:ext cx="6417851" cy="1029291"/>
            <a:chOff x="0" y="0"/>
            <a:chExt cx="8557134" cy="137238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912947" y="505713"/>
              <a:ext cx="7644187" cy="86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9"/>
                </a:lnSpc>
              </a:pPr>
              <a:r>
                <a:rPr lang="en-US" sz="1699" spc="-17">
                  <a:solidFill>
                    <a:srgbClr val="F5F6F4"/>
                  </a:solidFill>
                  <a:latin typeface="Overpass Light"/>
                </a:rPr>
                <a:t>Gostaria de uma plataforma que facilitasse o contato com advogados da área de direito que necessite?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912947" y="-114300"/>
              <a:ext cx="7644187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-20">
                  <a:solidFill>
                    <a:srgbClr val="F5F6F4"/>
                  </a:solidFill>
                  <a:latin typeface="Overpass Light Bold"/>
                </a:rPr>
                <a:t>FERRAMENTA DE BUSCA: ÁREA DE DIREITO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0"/>
              <a:ext cx="466617" cy="419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F5F6F4"/>
                  </a:solidFill>
                  <a:latin typeface="Halant Medium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8700" y="8011296"/>
            <a:ext cx="6417851" cy="1029291"/>
            <a:chOff x="0" y="0"/>
            <a:chExt cx="8557134" cy="137238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912947" y="505713"/>
              <a:ext cx="7644187" cy="86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9"/>
                </a:lnSpc>
              </a:pPr>
              <a:r>
                <a:rPr lang="en-US" sz="1699" spc="-17">
                  <a:solidFill>
                    <a:srgbClr val="F5F6F4"/>
                  </a:solidFill>
                  <a:latin typeface="Overpass Light"/>
                </a:rPr>
                <a:t>* ADVOGADOS * : Utilizaria a plataforma como forma de divulgar de seu trabalho?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912947" y="-114300"/>
              <a:ext cx="7644187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-20">
                  <a:solidFill>
                    <a:srgbClr val="F5F6F4"/>
                  </a:solidFill>
                  <a:latin typeface="Overpass Light Bold"/>
                </a:rPr>
                <a:t>DIVULGAÇÃO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0"/>
              <a:ext cx="466617" cy="419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F5F6F4"/>
                  </a:solidFill>
                  <a:latin typeface="Halant Medium"/>
                </a:rPr>
                <a:t>4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713410" y="9357464"/>
            <a:ext cx="573314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0"/>
              </a:lnSpc>
            </a:pPr>
            <a:r>
              <a:rPr lang="en-US" sz="1500" spc="-15">
                <a:solidFill>
                  <a:srgbClr val="F5F6F4"/>
                </a:solidFill>
                <a:latin typeface="Overpass Light"/>
              </a:rPr>
              <a:t>Baseado no formulário feito pelos desenvolvedores, que foi obtido 80 respostas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77544" y="2652188"/>
            <a:ext cx="6417851" cy="1029291"/>
            <a:chOff x="0" y="0"/>
            <a:chExt cx="8557134" cy="1372388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912947" y="505713"/>
              <a:ext cx="7644187" cy="86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9"/>
                </a:lnSpc>
              </a:pPr>
              <a:r>
                <a:rPr lang="en-US" sz="1699" spc="-17">
                  <a:solidFill>
                    <a:srgbClr val="F5F6F4"/>
                  </a:solidFill>
                  <a:latin typeface="Overpass Light"/>
                </a:rPr>
                <a:t>Já passou dificuldades para encontrar um advogado perto de sua residencia ou de onde se encontrava?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912947" y="-114300"/>
              <a:ext cx="7644187" cy="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-20">
                  <a:solidFill>
                    <a:srgbClr val="F5F6F4"/>
                  </a:solidFill>
                  <a:latin typeface="Overpass Light Bold"/>
                </a:rPr>
                <a:t>PROBLEMAS PARA ENCONTRAR ADVOGADOS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0"/>
              <a:ext cx="466617" cy="419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F5F6F4"/>
                  </a:solidFill>
                  <a:latin typeface="Halant Medium"/>
                </a:rPr>
                <a:t>1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563871" y="1873571"/>
            <a:ext cx="2838298" cy="2082930"/>
            <a:chOff x="0" y="0"/>
            <a:chExt cx="3784397" cy="2777241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1413255"/>
              <a:ext cx="338905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55%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445492" y="867543"/>
              <a:ext cx="338905" cy="46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8122B"/>
                  </a:solidFill>
                  <a:latin typeface="Arimo"/>
                </a:rPr>
                <a:t>45%</a:t>
              </a:r>
            </a:p>
          </p:txBody>
        </p:sp>
        <p:grpSp>
          <p:nvGrpSpPr>
            <p:cNvPr name="Group 48" id="48"/>
            <p:cNvGrpSpPr>
              <a:grpSpLocks noChangeAspect="true"/>
            </p:cNvGrpSpPr>
            <p:nvPr/>
          </p:nvGrpSpPr>
          <p:grpSpPr>
            <a:xfrm rot="0">
              <a:off x="503578" y="0"/>
              <a:ext cx="2777241" cy="2777241"/>
              <a:chOff x="0" y="0"/>
              <a:chExt cx="2540000" cy="2540000"/>
            </a:xfrm>
          </p:grpSpPr>
          <p:sp>
            <p:nvSpPr>
              <p:cNvPr name="Freeform 49" id="49"/>
              <p:cNvSpPr/>
              <p:nvPr/>
            </p:nvSpPr>
            <p:spPr>
              <a:xfrm>
                <a:off x="1270000" y="0"/>
                <a:ext cx="1342797" cy="2495947"/>
              </a:xfrm>
              <a:custGeom>
                <a:avLst/>
                <a:gdLst/>
                <a:ahLst/>
                <a:cxnLst/>
                <a:rect r="r" b="b" t="t" l="l"/>
                <a:pathLst>
                  <a:path h="2495947" w="1342797">
                    <a:moveTo>
                      <a:pt x="0" y="0"/>
                    </a:moveTo>
                    <a:lnTo>
                      <a:pt x="0" y="0"/>
                    </a:lnTo>
                    <a:cubicBezTo>
                      <a:pt x="636755" y="0"/>
                      <a:pt x="1175080" y="471537"/>
                      <a:pt x="1258938" y="1102746"/>
                    </a:cubicBezTo>
                    <a:cubicBezTo>
                      <a:pt x="1342797" y="1733955"/>
                      <a:pt x="946262" y="2329691"/>
                      <a:pt x="331594" y="2495947"/>
                    </a:cubicBezTo>
                    <a:lnTo>
                      <a:pt x="165797" y="1882973"/>
                    </a:lnTo>
                    <a:cubicBezTo>
                      <a:pt x="473131" y="1799846"/>
                      <a:pt x="671399" y="1501978"/>
                      <a:pt x="629470" y="1186373"/>
                    </a:cubicBezTo>
                    <a:cubicBezTo>
                      <a:pt x="587540" y="870768"/>
                      <a:pt x="318378" y="635000"/>
                      <a:pt x="0" y="635000"/>
                    </a:cubicBezTo>
                    <a:close/>
                  </a:path>
                </a:pathLst>
              </a:custGeom>
              <a:solidFill>
                <a:srgbClr val="B7D6DF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-94215" y="0"/>
                <a:ext cx="1756666" cy="2632836"/>
              </a:xfrm>
              <a:custGeom>
                <a:avLst/>
                <a:gdLst/>
                <a:ahLst/>
                <a:cxnLst/>
                <a:rect r="r" b="b" t="t" l="l"/>
                <a:pathLst>
                  <a:path h="2632836" w="1756666">
                    <a:moveTo>
                      <a:pt x="1756667" y="2477842"/>
                    </a:moveTo>
                    <a:cubicBezTo>
                      <a:pt x="1279643" y="2632836"/>
                      <a:pt x="756080" y="2492557"/>
                      <a:pt x="420449" y="2119827"/>
                    </a:cubicBezTo>
                    <a:cubicBezTo>
                      <a:pt x="84819" y="1747097"/>
                      <a:pt x="0" y="1211745"/>
                      <a:pt x="203978" y="753522"/>
                    </a:cubicBezTo>
                    <a:cubicBezTo>
                      <a:pt x="407955" y="295299"/>
                      <a:pt x="862515" y="50"/>
                      <a:pt x="1364088" y="0"/>
                    </a:cubicBezTo>
                    <a:lnTo>
                      <a:pt x="1364152" y="635000"/>
                    </a:lnTo>
                    <a:cubicBezTo>
                      <a:pt x="1113365" y="635025"/>
                      <a:pt x="886085" y="782649"/>
                      <a:pt x="784096" y="1011761"/>
                    </a:cubicBezTo>
                    <a:cubicBezTo>
                      <a:pt x="682108" y="1240873"/>
                      <a:pt x="724517" y="1508549"/>
                      <a:pt x="892332" y="1694914"/>
                    </a:cubicBezTo>
                    <a:cubicBezTo>
                      <a:pt x="1060147" y="1881279"/>
                      <a:pt x="1321929" y="1951418"/>
                      <a:pt x="1560441" y="1873921"/>
                    </a:cubicBezTo>
                    <a:close/>
                  </a:path>
                </a:pathLst>
              </a:custGeom>
              <a:solidFill>
                <a:srgbClr val="94ABBB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68195"/>
              </a:solidFill>
            </p:spPr>
          </p:sp>
        </p:grpSp>
      </p:grpSp>
      <p:sp>
        <p:nvSpPr>
          <p:cNvPr name="TextBox 52" id="52"/>
          <p:cNvSpPr txBox="true"/>
          <p:nvPr/>
        </p:nvSpPr>
        <p:spPr>
          <a:xfrm rot="0">
            <a:off x="11814501" y="2760124"/>
            <a:ext cx="337038" cy="31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8122B"/>
                </a:solidFill>
                <a:latin typeface="Halant Medium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0519" y="1289022"/>
            <a:ext cx="8757584" cy="7708956"/>
            <a:chOff x="0" y="0"/>
            <a:chExt cx="11676778" cy="102786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80" t="0" r="3180" b="0"/>
            <a:stretch>
              <a:fillRect/>
            </a:stretch>
          </p:blipFill>
          <p:spPr>
            <a:xfrm>
              <a:off x="0" y="0"/>
              <a:ext cx="7699852" cy="1027860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1706" t="0" r="23338" b="0"/>
            <a:stretch>
              <a:fillRect/>
            </a:stretch>
          </p:blipFill>
          <p:spPr>
            <a:xfrm>
              <a:off x="7826852" y="0"/>
              <a:ext cx="3849926" cy="10278608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10538102" y="0"/>
            <a:ext cx="7749898" cy="10287000"/>
          </a:xfrm>
          <a:prstGeom prst="rect">
            <a:avLst/>
          </a:prstGeom>
          <a:solidFill>
            <a:srgbClr val="F5F6F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1618103" y="1318607"/>
            <a:ext cx="5641197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8122B"/>
                </a:solidFill>
                <a:latin typeface="Halant Medium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453" y="5739707"/>
            <a:ext cx="5641197" cy="32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Temos como objetivo poder auxiliar pessoas com problemas jurídicos, facilitando a busca por profissionais mais próximos, tornando assim mais acessível e prática a solução de uma ocorrência.</a:t>
            </a:r>
          </a:p>
          <a:p>
            <a:pPr algn="just">
              <a:lnSpc>
                <a:spcPts val="2850"/>
              </a:lnSpc>
            </a:pPr>
            <a:r>
              <a:rPr lang="en-US" sz="1899" spc="-18">
                <a:solidFill>
                  <a:srgbClr val="08122B"/>
                </a:solidFill>
                <a:latin typeface="Overpass Light"/>
              </a:rPr>
              <a:t>Também pretendemos ajudar advogados a divulgar de forma diferente seus serviços, disponibilizando seu perfil no site, para que assim os usuários que buscarem advogados pela plataforma, possam analisar e selecionar o perfil que mais agradar.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2420838" y="5008632"/>
            <a:ext cx="6629342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</a:t>
            </a:r>
            <a:r>
              <a:rPr lang="en-US" sz="1400" spc="70">
                <a:solidFill>
                  <a:srgbClr val="F5F6F4"/>
                </a:solidFill>
                <a:latin typeface="Overpass Light"/>
              </a:rPr>
              <a:t>URI | NOVEMBRO 2020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445430"/>
          </a:xfrm>
          <a:prstGeom prst="rect">
            <a:avLst/>
          </a:prstGeom>
          <a:solidFill>
            <a:srgbClr val="08122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251810"/>
            <a:ext cx="10018754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5F6F4"/>
                </a:solidFill>
                <a:latin typeface="Halant Medium"/>
              </a:rPr>
              <a:t>Justificativa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41927" y="1427512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9743" y="5010150"/>
            <a:ext cx="14328514" cy="144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8"/>
              </a:lnSpc>
            </a:pPr>
            <a:r>
              <a:rPr lang="en-US" sz="2492" spc="-24">
                <a:solidFill>
                  <a:srgbClr val="08122B"/>
                </a:solidFill>
                <a:latin typeface="Overpass Light"/>
              </a:rPr>
              <a:t>A atual dificuldade de encontrar advogados que nos atenda perto de nossa moradia ou de onde nos encontram</a:t>
            </a:r>
            <a:r>
              <a:rPr lang="en-US" sz="2492" spc="-24">
                <a:solidFill>
                  <a:srgbClr val="08122B"/>
                </a:solidFill>
                <a:latin typeface="Overpass Light"/>
              </a:rPr>
              <a:t>os nos levou a pensar neste site, que pode encontrar profissionais mais próximos, tornando assim mais acessível e prática a solução de uma ocorrência.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615467"/>
            <a:ext cx="18288000" cy="2975954"/>
          </a:xfrm>
          <a:prstGeom prst="rect">
            <a:avLst/>
          </a:prstGeom>
          <a:solidFill>
            <a:srgbClr val="F5F6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02370" y="5275074"/>
            <a:ext cx="882429" cy="8240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65289" y="5275074"/>
            <a:ext cx="956590" cy="9326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07545" y="5134840"/>
            <a:ext cx="1072909" cy="107290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126486" y="5295989"/>
            <a:ext cx="1635444" cy="91176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68947" y="5275074"/>
            <a:ext cx="949691" cy="9326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230735" y="5240043"/>
            <a:ext cx="1027361" cy="102365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164654" y="2491883"/>
            <a:ext cx="11958692" cy="9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Tecnologias utilizadas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85313" y="914400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4024" y="6336275"/>
            <a:ext cx="1919120" cy="39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DreamWeaver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84232" y="6336275"/>
            <a:ext cx="1919120" cy="7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Visual Studio 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4440" y="6336275"/>
            <a:ext cx="1919120" cy="39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HeidiSQL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84648" y="6336275"/>
            <a:ext cx="1919120" cy="39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phpMyAdmin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84856" y="6336275"/>
            <a:ext cx="1919120" cy="39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 spc="-19">
                <a:solidFill>
                  <a:srgbClr val="08122B"/>
                </a:solidFill>
                <a:latin typeface="Overpass Light"/>
              </a:rPr>
              <a:t>WampServer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78247" y="8988565"/>
            <a:ext cx="6731507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70">
                <a:solidFill>
                  <a:srgbClr val="F5F6F4"/>
                </a:solidFill>
                <a:latin typeface="Overpass Light"/>
              </a:rPr>
              <a:t>AJ</a:t>
            </a:r>
            <a:r>
              <a:rPr lang="en-US" sz="1400" spc="70">
                <a:solidFill>
                  <a:srgbClr val="F5F6F4"/>
                </a:solidFill>
                <a:latin typeface="Overpass Light"/>
              </a:rPr>
              <a:t>URI | NOVEMBRO 2020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970477"/>
          </a:xfrm>
          <a:prstGeom prst="rect">
            <a:avLst/>
          </a:prstGeom>
          <a:solidFill>
            <a:srgbClr val="F5F6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129" t="0" r="1129" b="0"/>
          <a:stretch>
            <a:fillRect/>
          </a:stretch>
        </p:blipFill>
        <p:spPr>
          <a:xfrm flipH="false" flipV="false" rot="0">
            <a:off x="4590081" y="2801333"/>
            <a:ext cx="9107837" cy="74856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235498"/>
            <a:ext cx="12952803" cy="4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8122B"/>
                </a:solidFill>
                <a:latin typeface="Halant Medium"/>
              </a:rPr>
              <a:t>DIAGRAMA DE CASO DE USO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3169058" y="6386234"/>
            <a:ext cx="8335918" cy="26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399" spc="70">
                <a:solidFill>
                  <a:srgbClr val="F5F6F4"/>
                </a:solidFill>
                <a:latin typeface="Overpass Light"/>
              </a:rPr>
              <a:t>AJ</a:t>
            </a:r>
            <a:r>
              <a:rPr lang="en-US" sz="1399" spc="70">
                <a:solidFill>
                  <a:srgbClr val="F5F6F4"/>
                </a:solidFill>
                <a:latin typeface="Overpass Light"/>
              </a:rPr>
              <a:t>URI | NOVEMBRO 2020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41927" y="1190036"/>
            <a:ext cx="517373" cy="4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08122B"/>
                </a:solidFill>
                <a:latin typeface="Overpass Light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DAEOGnIkMkI</dc:identifier>
  <dcterms:modified xsi:type="dcterms:W3CDTF">2011-08-01T06:04:30Z</dcterms:modified>
  <cp:revision>1</cp:revision>
  <dc:title>Projeto de TCC Ajuri</dc:title>
</cp:coreProperties>
</file>